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439400"/>
  <p:notesSz cx="6858000" cy="9144000"/>
  <p:embeddedFontLst>
    <p:embeddedFont>
      <p:font typeface="Nunito" pitchFamily="2" charset="0"/>
      <p:regular r:id="rId5"/>
      <p:bold r:id="rId6"/>
      <p:italic r:id="rId7"/>
      <p:boldItalic r:id="rId8"/>
    </p:embeddedFont>
    <p:embeddedFont>
      <p:font typeface="Nunito Sans" pitchFamily="2" charset="0"/>
      <p:regular r:id="rId9"/>
      <p:bold r:id="rId10"/>
      <p:italic r:id="rId11"/>
      <p:boldItalic r:id="rId12"/>
    </p:embeddedFont>
    <p:embeddedFont>
      <p:font typeface="Nunito Sans SemiBold" pitchFamily="2" charset="0"/>
      <p:regular r:id="rId13"/>
      <p:bold r:id="rId14"/>
      <p:italic r:id="rId15"/>
      <p:boldItalic r:id="rId16"/>
    </p:embeddedFont>
    <p:embeddedFont>
      <p:font typeface="Nunito SemiBold" pitchFamily="2" charset="0"/>
      <p:regular r:id="rId17"/>
      <p:bold r:id="rId18"/>
      <p:italic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  <p15:guide id="3" orient="horz" pos="158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84197E3-60CE-461E-96FA-2E93ABE098B9}">
  <a:tblStyle styleId="{284197E3-60CE-461E-96FA-2E93ABE098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1" d="100"/>
          <a:sy n="71" d="100"/>
        </p:scale>
        <p:origin x="1492" y="44"/>
      </p:cViewPr>
      <p:guideLst>
        <p:guide orient="horz" pos="3288"/>
        <p:guide pos="2381"/>
        <p:guide orient="horz" pos="158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7.fntdata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2.fntdata"/><Relationship Id="rId20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24" Type="http://schemas.openxmlformats.org/officeDocument/2006/relationships/font" Target="fonts/font20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23" Type="http://schemas.openxmlformats.org/officeDocument/2006/relationships/font" Target="fonts/font19.fntdata"/><Relationship Id="rId28" Type="http://schemas.openxmlformats.org/officeDocument/2006/relationships/tableStyles" Target="tableStyles.xml"/><Relationship Id="rId10" Type="http://schemas.openxmlformats.org/officeDocument/2006/relationships/font" Target="fonts/font6.fntdata"/><Relationship Id="rId19" Type="http://schemas.openxmlformats.org/officeDocument/2006/relationships/font" Target="fonts/font1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font" Target="fonts/font1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cf129260a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685800"/>
            <a:ext cx="24828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cf129260a_1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6212"/>
            <a:ext cx="7560001" cy="22923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461575" y="947225"/>
            <a:ext cx="4490400" cy="8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FERRANDI ENTREPRENEURS</a:t>
            </a:r>
            <a:endParaRPr sz="1600" b="1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b="1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rPr>
              <a:t>RSE dans le secteur de la restauration </a:t>
            </a:r>
            <a:endParaRPr b="1">
              <a:solidFill>
                <a:srgbClr val="FFFFFF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 rot="5400000">
            <a:off x="-1352925" y="6046275"/>
            <a:ext cx="78603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DB318A"/>
                </a:solidFill>
              </a:rPr>
              <a:t>• • • • • • • • • • • • • • • • • • • • • • • • • • • • • • • • • • • • • • • • • • • • • • • • • • • • • • • • • • • • • • •  </a:t>
            </a:r>
            <a:endParaRPr>
              <a:solidFill>
                <a:srgbClr val="DB318A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750" y="9935325"/>
            <a:ext cx="1577980" cy="3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0" y="9685450"/>
            <a:ext cx="7560000" cy="7548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32129" y="9831300"/>
            <a:ext cx="5895741" cy="45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flipH="1">
            <a:off x="-1" y="10421175"/>
            <a:ext cx="7560001" cy="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2705824" y="2428950"/>
            <a:ext cx="4787031" cy="71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DÉLAIS D’ACCÈS</a:t>
            </a:r>
            <a:endParaRPr sz="1100" dirty="0">
              <a:solidFill>
                <a:srgbClr val="DB318A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>
              <a:buClr>
                <a:schemeClr val="dk1"/>
              </a:buClr>
              <a:buSzPts val="1100"/>
            </a:pPr>
            <a:r>
              <a:rPr lang="fr-FR" sz="1100" dirty="0">
                <a:solidFill>
                  <a:srgbClr val="000F2E"/>
                </a:solidFill>
                <a:highlight>
                  <a:srgbClr val="FFFFFF"/>
                </a:highlight>
                <a:latin typeface="Nunito"/>
                <a:ea typeface="Nunito"/>
                <a:cs typeface="Nunito"/>
                <a:sym typeface="Nunito"/>
              </a:rPr>
              <a:t>Session le 14 juin 2023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MODALITÉS D’ACCÈS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Déposez un dossier d’inscription pour décrire votre projet sur le haut de la page WEB FERRANDI ENTREPRENEUR en cliquant sur </a:t>
            </a:r>
            <a:r>
              <a:rPr lang="fr" sz="1100" b="1" dirty="0">
                <a:solidFill>
                  <a:srgbClr val="FF3399"/>
                </a:solidFill>
                <a:latin typeface="Nunito"/>
                <a:ea typeface="Nunito"/>
                <a:cs typeface="Nunito"/>
                <a:sym typeface="Nunito"/>
              </a:rPr>
              <a:t>CANDIDATER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INTERVENANTE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4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Julie</a:t>
            </a:r>
            <a:endParaRPr sz="1100" b="1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fr" sz="11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Julie DIJOUX 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Partenaire </a:t>
            </a:r>
            <a:r>
              <a:rPr lang="fr" sz="11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RSE pour la restauration et les food services</a:t>
            </a:r>
            <a:endParaRPr sz="11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Ayant travaillé dans des grands groupes de restauration comme Cojean en tant que Directrice du développement durable</a:t>
            </a:r>
            <a:endParaRPr sz="11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OBJECTIFS</a:t>
            </a: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6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- Construire ses engagements et mettre en place des solutions durables concrètes dans une Charte d’engagement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- Répondre aux nouvelles attentes durables du marché (lois, clients, collaborateurs…) 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- Inscrire ses engagements dans une réalité opérationnelle et économique 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F10696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CONTENU PÉDAGOGIQUE</a:t>
            </a: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Construire une carte soucieuse de l’environnement et de la santé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Avoir une politique d’achats responsables (produits d’hygiène, emballages, consigne…)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Réfléchir à la gestion des déchets (gaspillage alimentaire, tri sélectif, déchets alimentaires)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Penser à son exploitation (construction et mobilier, eau, électricité, éco gestes du quotidien)</a:t>
            </a:r>
            <a:endParaRPr sz="11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" dirty="0">
              <a:solidFill>
                <a:srgbClr val="000F2E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Savoir communiquer (quel label, valoriser sa démarche…)   </a:t>
            </a: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57275" y="2428950"/>
            <a:ext cx="2200800" cy="72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LIEU(X) DE FORMATION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Campus de Paris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ACCESSIBILITÉ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Le site de formation est accessible aux personnes à mobilité réduite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RYTHME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1 jour (7h)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PRÉ-REQUIS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Disposer d’un projet de création ou de reprise d’entreprise ou de création de concept pour une entreprise déjà en activité</a:t>
            </a:r>
            <a:endParaRPr sz="120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202124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PUBLIC VISÉ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Adultes avec un projet de reconversion professionnelle dans le secteur de la restauration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OU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 Responsable développement durable, marketing, achat, RH ou acteur du secteur souhaitant lancer une démarche RSE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0" y="8869050"/>
            <a:ext cx="7560000" cy="15711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 txBox="1"/>
          <p:nvPr/>
        </p:nvSpPr>
        <p:spPr>
          <a:xfrm rot="5400000">
            <a:off x="640200" y="2932725"/>
            <a:ext cx="6279600" cy="6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DB318A"/>
                </a:solidFill>
              </a:rPr>
              <a:t>• • • • • • • • • • • • • • • • • • • • • • • • • • • • • • • • • • • • • • • • • • • • • • • • • • • • • • </a:t>
            </a:r>
            <a:endParaRPr>
              <a:solidFill>
                <a:srgbClr val="DB318A"/>
              </a:solidFill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3949" y="10439988"/>
            <a:ext cx="7560001" cy="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2129" y="9907500"/>
            <a:ext cx="5895741" cy="4564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204500" y="8428113"/>
            <a:ext cx="4530900" cy="42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000" i="1">
                <a:solidFill>
                  <a:srgbClr val="999999"/>
                </a:solidFill>
                <a:latin typeface="Nunito"/>
                <a:ea typeface="Nunito"/>
                <a:cs typeface="Nunito"/>
                <a:sym typeface="Nunito"/>
              </a:rPr>
              <a:t>Les informations sur cette fiche sont données à titre indicatif.</a:t>
            </a:r>
            <a:endParaRPr sz="1000" i="1">
              <a:solidFill>
                <a:srgbClr val="99999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93900" y="7022844"/>
            <a:ext cx="3188100" cy="1390800"/>
          </a:xfrm>
          <a:prstGeom prst="rect">
            <a:avLst/>
          </a:prstGeom>
          <a:solidFill>
            <a:srgbClr val="000F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285100" y="7634175"/>
            <a:ext cx="31881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Chargé(e) de clientèle </a:t>
            </a:r>
            <a:endParaRPr sz="1100" b="1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451350" y="7867050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FFFFF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01 49 54 17 52 </a:t>
            </a:r>
            <a:endParaRPr sz="1100">
              <a:solidFill>
                <a:srgbClr val="FFFFFF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451350" y="8099938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FFFFF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florence.estager-laurent@ferrandi-paris.fr </a:t>
            </a:r>
            <a:endParaRPr sz="1100">
              <a:solidFill>
                <a:srgbClr val="FFFFFF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451350" y="7092188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F10696"/>
                </a:solidFill>
                <a:latin typeface="Nunito Sans"/>
                <a:ea typeface="Nunito Sans"/>
                <a:cs typeface="Nunito Sans"/>
                <a:sym typeface="Nunito Sans"/>
              </a:rPr>
              <a:t>CONTACT</a:t>
            </a:r>
            <a:endParaRPr sz="1100" b="1">
              <a:solidFill>
                <a:srgbClr val="F10696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sp>
        <p:nvSpPr>
          <p:cNvPr id="77" name="Google Shape;77;p14"/>
          <p:cNvSpPr txBox="1"/>
          <p:nvPr/>
        </p:nvSpPr>
        <p:spPr>
          <a:xfrm>
            <a:off x="451350" y="7325075"/>
            <a:ext cx="2870700" cy="2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 b="1">
                <a:solidFill>
                  <a:srgbClr val="FFFFFF"/>
                </a:solidFill>
                <a:latin typeface="Nunito Sans"/>
                <a:ea typeface="Nunito Sans"/>
                <a:cs typeface="Nunito Sans"/>
                <a:sym typeface="Nunito Sans"/>
              </a:rPr>
              <a:t>Florence Estager-Laurent </a:t>
            </a:r>
            <a:endParaRPr sz="1100" b="1">
              <a:solidFill>
                <a:srgbClr val="FFFFFF"/>
              </a:solidFill>
              <a:latin typeface="Nunito Sans"/>
              <a:ea typeface="Nunito Sans"/>
              <a:cs typeface="Nunito Sans"/>
              <a:sym typeface="Nunito Sans"/>
            </a:endParaRPr>
          </a:p>
        </p:txBody>
      </p:sp>
      <p:graphicFrame>
        <p:nvGraphicFramePr>
          <p:cNvPr id="78" name="Google Shape;78;p14"/>
          <p:cNvGraphicFramePr/>
          <p:nvPr>
            <p:extLst>
              <p:ext uri="{D42A27DB-BD31-4B8C-83A1-F6EECF244321}">
                <p14:modId xmlns:p14="http://schemas.microsoft.com/office/powerpoint/2010/main" val="617168054"/>
              </p:ext>
            </p:extLst>
          </p:nvPr>
        </p:nvGraphicFramePr>
        <p:xfrm>
          <a:off x="5101575" y="8526863"/>
          <a:ext cx="2247900" cy="256200"/>
        </p:xfrm>
        <a:graphic>
          <a:graphicData uri="http://schemas.openxmlformats.org/drawingml/2006/table">
            <a:tbl>
              <a:tblPr>
                <a:noFill/>
                <a:tableStyleId>{284197E3-60CE-461E-96FA-2E93ABE098B9}</a:tableStyleId>
              </a:tblPr>
              <a:tblGrid>
                <a:gridCol w="1352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/>
                        <a:t>Date de mise à jour :</a:t>
                      </a:r>
                      <a:endParaRPr sz="1000"/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000" dirty="0">
                          <a:solidFill>
                            <a:srgbClr val="FF0000"/>
                          </a:solidFill>
                        </a:rPr>
                        <a:t>15/11/2022</a:t>
                      </a:r>
                      <a:endParaRPr sz="1000" dirty="0">
                        <a:solidFill>
                          <a:srgbClr val="FF0000"/>
                        </a:solidFill>
                      </a:endParaRPr>
                    </a:p>
                  </a:txBody>
                  <a:tcPr marL="28575" marR="28575" marT="19050" marB="19050" anchor="ctr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9" name="Google Shape;79;p14"/>
          <p:cNvPicPr preferRelativeResize="0"/>
          <p:nvPr/>
        </p:nvPicPr>
        <p:blipFill rotWithShape="1">
          <a:blip r:embed="rId5">
            <a:alphaModFix/>
          </a:blip>
          <a:srcRect r="63757"/>
          <a:stretch/>
        </p:blipFill>
        <p:spPr>
          <a:xfrm>
            <a:off x="1251693" y="8938225"/>
            <a:ext cx="2329774" cy="97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 rotWithShape="1">
          <a:blip r:embed="rId5">
            <a:alphaModFix/>
          </a:blip>
          <a:srcRect l="65727"/>
          <a:stretch/>
        </p:blipFill>
        <p:spPr>
          <a:xfrm>
            <a:off x="4133932" y="8938225"/>
            <a:ext cx="2203127" cy="9772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4"/>
          <p:cNvSpPr txBox="1"/>
          <p:nvPr/>
        </p:nvSpPr>
        <p:spPr>
          <a:xfrm>
            <a:off x="289500" y="190575"/>
            <a:ext cx="3188100" cy="3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MODALITÉS DE POSITIONNEMENT</a:t>
            </a:r>
            <a:endParaRPr sz="1200">
              <a:solidFill>
                <a:srgbClr val="FF0000"/>
              </a:solidFill>
              <a:highlight>
                <a:srgbClr val="FFFFFF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000"/>
                </a:solidFill>
                <a:highlight>
                  <a:srgbClr val="FFFFFF"/>
                </a:highlight>
                <a:latin typeface="Nunito Sans SemiBold"/>
                <a:ea typeface="Nunito Sans SemiBold"/>
                <a:cs typeface="Nunito Sans SemiBold"/>
                <a:sym typeface="Nunito Sans SemiBold"/>
              </a:rPr>
              <a:t>Entretien individuel de positionnement réalisé par téléphone au moment de la candidature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MÉTHODES ET MOYENS MOBILISÉS</a:t>
            </a:r>
            <a:endParaRPr sz="1100">
              <a:solidFill>
                <a:srgbClr val="DB318A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Formation-action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Analyse critique des productions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Mise en situation professionnelle</a:t>
            </a: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MODALITÉS D’ÉVALUATION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highlight>
                  <a:srgbClr val="FFFFFF"/>
                </a:highlight>
                <a:latin typeface="Nunito Sans SemiBold"/>
                <a:ea typeface="Nunito Sans SemiBold"/>
                <a:cs typeface="Nunito Sans SemiBold"/>
                <a:sym typeface="Nunito Sans SemiBold"/>
              </a:rPr>
              <a:t>Evaluation formative des acquis en cours et en fin de formation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Questionnaire de satisfaction en fin de stage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45720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F2E"/>
              </a:buClr>
              <a:buSzPts val="1100"/>
              <a:buFont typeface="Nunito Sans SemiBold"/>
              <a:buChar char="-"/>
            </a:pPr>
            <a:r>
              <a:rPr lang="fr" sz="110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Attestation de participation FERRANDI Paris délivrée à la fin du stage</a:t>
            </a: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solidFill>
                <a:srgbClr val="000F2E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4013100" y="190576"/>
            <a:ext cx="3188100" cy="34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highlight>
                  <a:srgbClr val="FFFFFF"/>
                </a:highlight>
                <a:latin typeface="Nunito Sans SemiBold"/>
                <a:ea typeface="Nunito Sans SemiBold"/>
                <a:cs typeface="Nunito Sans SemiBold"/>
                <a:sym typeface="Nunito Sans SemiBold"/>
              </a:rPr>
              <a:t>LES RÉSULTATS OBTENUS</a:t>
            </a:r>
            <a:endParaRPr sz="1100" dirty="0">
              <a:solidFill>
                <a:srgbClr val="F10696"/>
              </a:solidFill>
              <a:highlight>
                <a:srgbClr val="FFFFFF"/>
              </a:highlight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3800" dirty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97,7</a:t>
            </a:r>
            <a:r>
              <a:rPr lang="fr" sz="1900" dirty="0">
                <a:solidFill>
                  <a:schemeClr val="tx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%</a:t>
            </a:r>
            <a:endParaRPr sz="1900" dirty="0">
              <a:solidFill>
                <a:schemeClr val="tx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SzPts val="1100"/>
            </a:pPr>
            <a:r>
              <a:rPr lang="fr-FR" sz="1100" dirty="0">
                <a:solidFill>
                  <a:schemeClr val="tx1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Taux moyen de satisfaction globale de nos stagiaires en Formation Continue en 2021 (Très satisfait/ Satisfait)</a:t>
            </a:r>
            <a:endParaRPr lang="fr-FR" sz="380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PERSPECTIVES PROFESSIONNELLES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Création d'une entreprise dans le secteur de la gastronomie</a:t>
            </a:r>
            <a:endParaRPr sz="1100" i="1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F10696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rPr>
              <a:t>TARIFS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" sz="1100" dirty="0">
                <a:solidFill>
                  <a:srgbClr val="000F2E"/>
                </a:solidFill>
                <a:latin typeface="Nunito"/>
                <a:ea typeface="Nunito"/>
                <a:cs typeface="Nunito"/>
                <a:sym typeface="Nunito"/>
              </a:rPr>
              <a:t>330 euros</a:t>
            </a:r>
            <a:endParaRPr sz="1100" dirty="0">
              <a:solidFill>
                <a:srgbClr val="F10696"/>
              </a:solidFill>
              <a:latin typeface="Nunito Sans SemiBold"/>
              <a:ea typeface="Nunito Sans SemiBold"/>
              <a:cs typeface="Nunito Sans SemiBold"/>
              <a:sym typeface="Nunito Sa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517</Words>
  <Application>Microsoft Office PowerPoint</Application>
  <PresentationFormat>Personnalisé</PresentationFormat>
  <Paragraphs>82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Roboto</vt:lpstr>
      <vt:lpstr>Nunito Sans</vt:lpstr>
      <vt:lpstr>Arial</vt:lpstr>
      <vt:lpstr>Nunito Sans SemiBold</vt:lpstr>
      <vt:lpstr>Nunito</vt:lpstr>
      <vt:lpstr>Nunito SemiBold</vt:lpstr>
      <vt:lpstr>Times New Roman</vt:lpstr>
      <vt:lpstr>Simple Light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MRIZIK Nadia</dc:creator>
  <cp:lastModifiedBy>ESTAGER-LAURENT Florence</cp:lastModifiedBy>
  <cp:revision>7</cp:revision>
  <dcterms:modified xsi:type="dcterms:W3CDTF">2023-03-21T20:11:29Z</dcterms:modified>
</cp:coreProperties>
</file>